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43" r:id="rId2"/>
    <p:sldId id="345" r:id="rId3"/>
    <p:sldId id="346" r:id="rId4"/>
    <p:sldId id="347" r:id="rId5"/>
    <p:sldId id="349" r:id="rId6"/>
    <p:sldId id="348" r:id="rId7"/>
    <p:sldId id="350" r:id="rId8"/>
    <p:sldId id="351" r:id="rId9"/>
    <p:sldId id="256" r:id="rId10"/>
    <p:sldId id="352" r:id="rId11"/>
    <p:sldId id="341" r:id="rId12"/>
    <p:sldId id="353"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4660"/>
  </p:normalViewPr>
  <p:slideViewPr>
    <p:cSldViewPr snapToGrid="0">
      <p:cViewPr varScale="1">
        <p:scale>
          <a:sx n="108" d="100"/>
          <a:sy n="108" d="100"/>
        </p:scale>
        <p:origin x="312" y="102"/>
      </p:cViewPr>
      <p:guideLst>
        <p:guide orient="horz" pos="2160"/>
        <p:guide pos="3817"/>
      </p:guideLst>
    </p:cSldViewPr>
  </p:slideViewPr>
  <p:notesTextViewPr>
    <p:cViewPr>
      <p:scale>
        <a:sx n="1" d="1"/>
        <a:sy n="1" d="1"/>
      </p:scale>
      <p:origin x="0" y="0"/>
    </p:cViewPr>
  </p:notesTextViewPr>
  <p:notesViewPr>
    <p:cSldViewPr snapToGrid="0">
      <p:cViewPr varScale="1">
        <p:scale>
          <a:sx n="76" d="100"/>
          <a:sy n="76" d="100"/>
        </p:scale>
        <p:origin x="33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A2519DC-4ADB-4924-9216-38FC53AF779C}"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753D533-62D4-4424-B3A4-FF69F130B705}" type="slidenum">
              <a:rPr kumimoji="1" lang="ja-JP" altLang="en-US" smtClean="0"/>
              <a:t>‹#›</a:t>
            </a:fld>
            <a:endParaRPr kumimoji="1" lang="ja-JP" altLang="en-US"/>
          </a:p>
        </p:txBody>
      </p:sp>
    </p:spTree>
    <p:extLst>
      <p:ext uri="{BB962C8B-B14F-4D97-AF65-F5344CB8AC3E}">
        <p14:creationId xmlns:p14="http://schemas.microsoft.com/office/powerpoint/2010/main" val="13028136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753D533-62D4-4424-B3A4-FF69F130B705}" type="slidenum">
              <a:rPr kumimoji="1" lang="ja-JP" altLang="en-US" smtClean="0"/>
              <a:t>1</a:t>
            </a:fld>
            <a:endParaRPr kumimoji="1" lang="ja-JP" altLang="en-US"/>
          </a:p>
        </p:txBody>
      </p:sp>
    </p:spTree>
    <p:extLst>
      <p:ext uri="{BB962C8B-B14F-4D97-AF65-F5344CB8AC3E}">
        <p14:creationId xmlns:p14="http://schemas.microsoft.com/office/powerpoint/2010/main" val="860111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タイトル スライド">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4592386-0D6B-41F8-9513-E10F9BEFE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0721" y="1300533"/>
            <a:ext cx="3814579" cy="5245047"/>
          </a:xfrm>
          <a:prstGeom prst="rect">
            <a:avLst/>
          </a:prstGeom>
        </p:spPr>
      </p:pic>
      <p:pic>
        <p:nvPicPr>
          <p:cNvPr id="10" name="図 9">
            <a:extLst>
              <a:ext uri="{FF2B5EF4-FFF2-40B4-BE49-F238E27FC236}">
                <a16:creationId xmlns:a16="http://schemas.microsoft.com/office/drawing/2014/main" id="{BFA03450-33D6-4756-BE04-80E215EDED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3620" y="446322"/>
            <a:ext cx="1382580" cy="368688"/>
          </a:xfrm>
          <a:prstGeom prst="rect">
            <a:avLst/>
          </a:prstGeom>
        </p:spPr>
      </p:pic>
      <p:cxnSp>
        <p:nvCxnSpPr>
          <p:cNvPr id="12" name="直線コネクタ 11">
            <a:extLst>
              <a:ext uri="{FF2B5EF4-FFF2-40B4-BE49-F238E27FC236}">
                <a16:creationId xmlns:a16="http://schemas.microsoft.com/office/drawing/2014/main" id="{9E4320B2-507E-4607-88AC-E3065A67CC4C}"/>
              </a:ext>
            </a:extLst>
          </p:cNvPr>
          <p:cNvCxnSpPr>
            <a:cxnSpLocks/>
          </p:cNvCxnSpPr>
          <p:nvPr/>
        </p:nvCxnSpPr>
        <p:spPr>
          <a:xfrm>
            <a:off x="323529" y="3068960"/>
            <a:ext cx="8005131" cy="0"/>
          </a:xfrm>
          <a:prstGeom prst="line">
            <a:avLst/>
          </a:prstGeom>
          <a:ln w="28575">
            <a:solidFill>
              <a:srgbClr val="BB1224"/>
            </a:solidFill>
          </a:ln>
        </p:spPr>
        <p:style>
          <a:lnRef idx="1">
            <a:schemeClr val="accent1"/>
          </a:lnRef>
          <a:fillRef idx="0">
            <a:schemeClr val="accent1"/>
          </a:fillRef>
          <a:effectRef idx="0">
            <a:schemeClr val="accent1"/>
          </a:effectRef>
          <a:fontRef idx="minor">
            <a:schemeClr val="tx1"/>
          </a:fontRef>
        </p:style>
      </p:cxnSp>
      <p:pic>
        <p:nvPicPr>
          <p:cNvPr id="7" name="図 6">
            <a:extLst>
              <a:ext uri="{FF2B5EF4-FFF2-40B4-BE49-F238E27FC236}">
                <a16:creationId xmlns:a16="http://schemas.microsoft.com/office/drawing/2014/main" id="{5242C404-2736-4AA0-8704-D42DA5EB10F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2263" y="1393217"/>
            <a:ext cx="4965731" cy="1649745"/>
          </a:xfrm>
          <a:prstGeom prst="rect">
            <a:avLst/>
          </a:prstGeom>
        </p:spPr>
      </p:pic>
    </p:spTree>
    <p:extLst>
      <p:ext uri="{BB962C8B-B14F-4D97-AF65-F5344CB8AC3E}">
        <p14:creationId xmlns:p14="http://schemas.microsoft.com/office/powerpoint/2010/main" val="16901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 スライド">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436C30D9-8100-4D6D-87E8-FE142A1E8C2B}"/>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120555" y="0"/>
            <a:ext cx="3071446"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正方形/長方形 12">
            <a:extLst>
              <a:ext uri="{FF2B5EF4-FFF2-40B4-BE49-F238E27FC236}">
                <a16:creationId xmlns:a16="http://schemas.microsoft.com/office/drawing/2014/main" id="{2F57F992-18F4-4275-AC3D-30ED2C19F23D}"/>
              </a:ext>
            </a:extLst>
          </p:cNvPr>
          <p:cNvSpPr/>
          <p:nvPr/>
        </p:nvSpPr>
        <p:spPr>
          <a:xfrm>
            <a:off x="0" y="714375"/>
            <a:ext cx="12192000" cy="45719"/>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endParaRPr>
          </a:p>
        </p:txBody>
      </p:sp>
      <p:sp>
        <p:nvSpPr>
          <p:cNvPr id="14" name="タイトル 1">
            <a:extLst>
              <a:ext uri="{FF2B5EF4-FFF2-40B4-BE49-F238E27FC236}">
                <a16:creationId xmlns:a16="http://schemas.microsoft.com/office/drawing/2014/main" id="{551753AC-9E40-4543-BE14-50482BCA55B7}"/>
              </a:ext>
            </a:extLst>
          </p:cNvPr>
          <p:cNvSpPr>
            <a:spLocks noGrp="1"/>
          </p:cNvSpPr>
          <p:nvPr>
            <p:ph type="title"/>
          </p:nvPr>
        </p:nvSpPr>
        <p:spPr>
          <a:xfrm>
            <a:off x="0" y="60325"/>
            <a:ext cx="12192000" cy="654050"/>
          </a:xfrm>
          <a:prstGeom prst="rect">
            <a:avLst/>
          </a:prstGeom>
        </p:spPr>
        <p:txBody>
          <a:bodyPr lIns="180000" anchor="ctr"/>
          <a:lstStyle>
            <a:lvl1pPr>
              <a:defRPr sz="2400" b="1">
                <a:latin typeface="+mn-ea"/>
                <a:ea typeface="+mn-ea"/>
              </a:defRPr>
            </a:lvl1pPr>
          </a:lstStyle>
          <a:p>
            <a:r>
              <a:rPr lang="ja-JP" altLang="en-US" dirty="0"/>
              <a:t>マスター タイトルの書式設定</a:t>
            </a:r>
          </a:p>
        </p:txBody>
      </p:sp>
    </p:spTree>
    <p:extLst>
      <p:ext uri="{BB962C8B-B14F-4D97-AF65-F5344CB8AC3E}">
        <p14:creationId xmlns:p14="http://schemas.microsoft.com/office/powerpoint/2010/main" val="312853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255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A3E371C-1619-4CD2-ADD9-0926539E0F77}"/>
              </a:ext>
            </a:extLst>
          </p:cNvPr>
          <p:cNvSpPr/>
          <p:nvPr/>
        </p:nvSpPr>
        <p:spPr>
          <a:xfrm>
            <a:off x="-1" y="6572250"/>
            <a:ext cx="12205301" cy="285750"/>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bg1"/>
                </a:solidFill>
              </a:rPr>
              <a:t>株式会社ハンモック </a:t>
            </a:r>
            <a:r>
              <a:rPr lang="en-US" altLang="ja-JP" sz="800" dirty="0">
                <a:solidFill>
                  <a:schemeClr val="bg1"/>
                </a:solidFill>
              </a:rPr>
              <a:t>© 2020 Hammock Corporation</a:t>
            </a:r>
          </a:p>
        </p:txBody>
      </p:sp>
      <p:sp>
        <p:nvSpPr>
          <p:cNvPr id="11" name="スライド番号プレースホルダ 5">
            <a:extLst>
              <a:ext uri="{FF2B5EF4-FFF2-40B4-BE49-F238E27FC236}">
                <a16:creationId xmlns:a16="http://schemas.microsoft.com/office/drawing/2014/main" id="{250BE19A-CF5F-45A2-AF39-3203835E737B}"/>
              </a:ext>
            </a:extLst>
          </p:cNvPr>
          <p:cNvSpPr txBox="1">
            <a:spLocks/>
          </p:cNvSpPr>
          <p:nvPr/>
        </p:nvSpPr>
        <p:spPr>
          <a:xfrm>
            <a:off x="10050981" y="6597352"/>
            <a:ext cx="2133600" cy="220662"/>
          </a:xfrm>
          <a:prstGeom prst="rect">
            <a:avLst/>
          </a:prstGeom>
        </p:spPr>
        <p:txBody>
          <a:bodyPr vert="horz" lIns="91440" tIns="45720" rIns="91440" bIns="45720" rtlCol="0" anchor="ctr"/>
          <a:lstStyle>
            <a:defPPr>
              <a:defRPr lang="ja-JP"/>
            </a:defPPr>
            <a:lvl1pPr marL="0" algn="r" defTabSz="914400" rtl="0" eaLnBrk="1" fontAlgn="auto" latinLnBrk="0" hangingPunct="1">
              <a:spcBef>
                <a:spcPts val="0"/>
              </a:spcBef>
              <a:spcAft>
                <a:spcPts val="0"/>
              </a:spcAft>
              <a:defRPr kumimoji="1" sz="1200" kern="1200">
                <a:solidFill>
                  <a:schemeClr val="bg1"/>
                </a:solidFill>
                <a:latin typeface="メイリオ" pitchFamily="50" charset="-128"/>
                <a:ea typeface="メイリオ"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3D353499-D0B6-4DC3-8BF8-322F0ACB8DE3}" type="slidenum">
              <a:rPr lang="ja-JP" altLang="en-US" smtClean="0"/>
              <a:pPr>
                <a:defRPr/>
              </a:pPr>
              <a:t>‹#›</a:t>
            </a:fld>
            <a:endParaRPr lang="ja-JP" altLang="en-US" dirty="0"/>
          </a:p>
        </p:txBody>
      </p:sp>
    </p:spTree>
    <p:extLst>
      <p:ext uri="{BB962C8B-B14F-4D97-AF65-F5344CB8AC3E}">
        <p14:creationId xmlns:p14="http://schemas.microsoft.com/office/powerpoint/2010/main" val="5725468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2BC5E90-71A3-4DE7-8D3F-FE444793C940}"/>
              </a:ext>
            </a:extLst>
          </p:cNvPr>
          <p:cNvSpPr txBox="1"/>
          <p:nvPr/>
        </p:nvSpPr>
        <p:spPr>
          <a:xfrm>
            <a:off x="520117" y="3429000"/>
            <a:ext cx="7717872" cy="646331"/>
          </a:xfrm>
          <a:prstGeom prst="rect">
            <a:avLst/>
          </a:prstGeom>
          <a:noFill/>
        </p:spPr>
        <p:txBody>
          <a:bodyPr wrap="square" rtlCol="0">
            <a:spAutoFit/>
          </a:bodyPr>
          <a:lstStyle/>
          <a:p>
            <a:r>
              <a:rPr kumimoji="1" lang="ja-JP" altLang="en-US" sz="3600" b="1" dirty="0">
                <a:latin typeface="HGSｺﾞｼｯｸM" panose="020B0600000000000000" pitchFamily="50" charset="-128"/>
                <a:ea typeface="HGSｺﾞｼｯｸM" panose="020B0600000000000000" pitchFamily="50" charset="-128"/>
              </a:rPr>
              <a:t>ホットプロファイルの導入について</a:t>
            </a:r>
          </a:p>
        </p:txBody>
      </p:sp>
    </p:spTree>
    <p:extLst>
      <p:ext uri="{BB962C8B-B14F-4D97-AF65-F5344CB8AC3E}">
        <p14:creationId xmlns:p14="http://schemas.microsoft.com/office/powerpoint/2010/main" val="258360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F83E44-B0C2-4C74-A139-9FB1A7F2E6C7}"/>
              </a:ext>
            </a:extLst>
          </p:cNvPr>
          <p:cNvPicPr>
            <a:picLocks noChangeAspect="1"/>
          </p:cNvPicPr>
          <p:nvPr/>
        </p:nvPicPr>
        <p:blipFill>
          <a:blip r:embed="rId2"/>
          <a:stretch>
            <a:fillRect/>
          </a:stretch>
        </p:blipFill>
        <p:spPr>
          <a:xfrm>
            <a:off x="4191000" y="809625"/>
            <a:ext cx="3810000" cy="5238750"/>
          </a:xfrm>
          <a:prstGeom prst="rect">
            <a:avLst/>
          </a:prstGeom>
        </p:spPr>
      </p:pic>
      <p:sp>
        <p:nvSpPr>
          <p:cNvPr id="2" name="タイトル 1">
            <a:extLst>
              <a:ext uri="{FF2B5EF4-FFF2-40B4-BE49-F238E27FC236}">
                <a16:creationId xmlns:a16="http://schemas.microsoft.com/office/drawing/2014/main" id="{C278B01A-4924-43C6-9F7E-0DB5DD0A575F}"/>
              </a:ext>
            </a:extLst>
          </p:cNvPr>
          <p:cNvSpPr>
            <a:spLocks noGrp="1"/>
          </p:cNvSpPr>
          <p:nvPr>
            <p:ph type="title"/>
          </p:nvPr>
        </p:nvSpPr>
        <p:spPr>
          <a:xfrm>
            <a:off x="1863356" y="2973645"/>
            <a:ext cx="8465288" cy="1268745"/>
          </a:xfrm>
        </p:spPr>
        <p:txBody>
          <a:bodyPr/>
          <a:lstStyle/>
          <a:p>
            <a:pPr algn="ctr"/>
            <a:r>
              <a:rPr lang="en-US" altLang="ja-JP" sz="5400" dirty="0">
                <a:latin typeface="HGSｺﾞｼｯｸM" panose="020B0600000000000000" pitchFamily="50" charset="-128"/>
                <a:ea typeface="HGSｺﾞｼｯｸM" panose="020B0600000000000000" pitchFamily="50" charset="-128"/>
              </a:rPr>
              <a:t>4.</a:t>
            </a:r>
            <a:r>
              <a:rPr lang="ja-JP" altLang="en-US" sz="5400" dirty="0">
                <a:latin typeface="HGSｺﾞｼｯｸM" panose="020B0600000000000000" pitchFamily="50" charset="-128"/>
                <a:ea typeface="HGSｺﾞｼｯｸM" panose="020B0600000000000000" pitchFamily="50" charset="-128"/>
              </a:rPr>
              <a:t> 今後のスケジュール</a:t>
            </a:r>
            <a:endParaRPr lang="en-US" altLang="ja-JP" sz="54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5239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20B6A0D-3401-4345-B8D3-E7F8CBFB4499}"/>
              </a:ext>
            </a:extLst>
          </p:cNvPr>
          <p:cNvSpPr txBox="1"/>
          <p:nvPr/>
        </p:nvSpPr>
        <p:spPr>
          <a:xfrm>
            <a:off x="735758" y="982176"/>
            <a:ext cx="11313629" cy="4893647"/>
          </a:xfrm>
          <a:prstGeom prst="rect">
            <a:avLst/>
          </a:prstGeom>
          <a:noFill/>
        </p:spPr>
        <p:txBody>
          <a:bodyPr wrap="square" rtlCol="0">
            <a:spAutoFit/>
          </a:bodyPr>
          <a:lstStyle/>
          <a:p>
            <a:r>
              <a:rPr lang="en-US" altLang="ja-JP" sz="2400" dirty="0">
                <a:latin typeface="HGSｺﾞｼｯｸM" panose="020B0600000000000000" pitchFamily="50" charset="-128"/>
                <a:ea typeface="HGSｺﾞｼｯｸM" panose="020B0600000000000000" pitchFamily="50" charset="-128"/>
              </a:rPr>
              <a:t>2020</a:t>
            </a:r>
            <a:r>
              <a:rPr lang="ja-JP" altLang="en-US" sz="2400" dirty="0">
                <a:latin typeface="HGSｺﾞｼｯｸM" panose="020B0600000000000000" pitchFamily="50" charset="-128"/>
                <a:ea typeface="HGSｺﾞｼｯｸM" panose="020B0600000000000000" pitchFamily="50" charset="-128"/>
              </a:rPr>
              <a:t>年</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月</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日</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　導入前説明会（導入する</a:t>
            </a:r>
            <a:r>
              <a:rPr lang="en-US" altLang="ja-JP" sz="2400" dirty="0" err="1">
                <a:latin typeface="HGSｺﾞｼｯｸM" panose="020B0600000000000000" pitchFamily="50" charset="-128"/>
                <a:ea typeface="HGSｺﾞｼｯｸM" panose="020B0600000000000000" pitchFamily="50" charset="-128"/>
              </a:rPr>
              <a:t>HotProfile</a:t>
            </a:r>
            <a:r>
              <a:rPr lang="ja-JP" altLang="en-US" sz="2400" dirty="0">
                <a:latin typeface="HGSｺﾞｼｯｸM" panose="020B0600000000000000" pitchFamily="50" charset="-128"/>
                <a:ea typeface="HGSｺﾞｼｯｸM" panose="020B0600000000000000" pitchFamily="50" charset="-128"/>
              </a:rPr>
              <a:t>でどんなことができるかご説明します。）</a:t>
            </a:r>
            <a:endParaRPr lang="en-US" altLang="ja-JP" sz="2400" dirty="0">
              <a:latin typeface="HGSｺﾞｼｯｸM" panose="020B0600000000000000" pitchFamily="50" charset="-128"/>
              <a:ea typeface="HGSｺﾞｼｯｸM" panose="020B0600000000000000" pitchFamily="50" charset="-128"/>
            </a:endParaRPr>
          </a:p>
          <a:p>
            <a:endParaRPr lang="en-US" altLang="ja-JP" sz="2400" dirty="0">
              <a:latin typeface="HGSｺﾞｼｯｸM" panose="020B0600000000000000" pitchFamily="50" charset="-128"/>
              <a:ea typeface="HGSｺﾞｼｯｸM" panose="020B0600000000000000" pitchFamily="50" charset="-128"/>
            </a:endParaRPr>
          </a:p>
          <a:p>
            <a:endParaRPr lang="ja-JP" altLang="en-US" sz="2400" dirty="0">
              <a:latin typeface="HGSｺﾞｼｯｸM" panose="020B0600000000000000" pitchFamily="50" charset="-128"/>
              <a:ea typeface="HGSｺﾞｼｯｸM" panose="020B0600000000000000" pitchFamily="50" charset="-128"/>
            </a:endParaRPr>
          </a:p>
          <a:p>
            <a:r>
              <a:rPr lang="en-US" altLang="ja-JP" sz="2400" dirty="0">
                <a:latin typeface="HGSｺﾞｼｯｸM" panose="020B0600000000000000" pitchFamily="50" charset="-128"/>
                <a:ea typeface="HGSｺﾞｼｯｸM" panose="020B0600000000000000" pitchFamily="50" charset="-128"/>
              </a:rPr>
              <a:t>2020</a:t>
            </a:r>
            <a:r>
              <a:rPr lang="ja-JP" altLang="en-US" sz="2400" dirty="0">
                <a:latin typeface="HGSｺﾞｼｯｸM" panose="020B0600000000000000" pitchFamily="50" charset="-128"/>
                <a:ea typeface="HGSｺﾞｼｯｸM" panose="020B0600000000000000" pitchFamily="50" charset="-128"/>
              </a:rPr>
              <a:t>年</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月</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日</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月</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日</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　既存で保有する名刺を取り込みます。</a:t>
            </a:r>
          </a:p>
          <a:p>
            <a:r>
              <a:rPr lang="ja-JP" altLang="en-US" sz="2400" dirty="0">
                <a:latin typeface="HGSｺﾞｼｯｸM" panose="020B0600000000000000" pitchFamily="50" charset="-128"/>
                <a:ea typeface="HGSｺﾞｼｯｸM" panose="020B0600000000000000" pitchFamily="50" charset="-128"/>
              </a:rPr>
              <a:t>　　★それまでに取り込むべき名刺を整理しておいてください。</a:t>
            </a:r>
          </a:p>
          <a:p>
            <a:r>
              <a:rPr lang="ja-JP" altLang="en-US" sz="2400" dirty="0">
                <a:latin typeface="HGSｺﾞｼｯｸM" panose="020B0600000000000000" pitchFamily="50" charset="-128"/>
                <a:ea typeface="HGSｺﾞｼｯｸM" panose="020B0600000000000000" pitchFamily="50" charset="-128"/>
              </a:rPr>
              <a:t>　　★初期大量名刺の登録には入力までに一定の期間が必要となります。</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　　　通常運用になると</a:t>
            </a:r>
            <a:r>
              <a:rPr lang="en-US" altLang="ja-JP" sz="2400" dirty="0">
                <a:latin typeface="HGSｺﾞｼｯｸM" panose="020B0600000000000000" pitchFamily="50" charset="-128"/>
                <a:ea typeface="HGSｺﾞｼｯｸM" panose="020B0600000000000000" pitchFamily="50" charset="-128"/>
              </a:rPr>
              <a:t>1〜2</a:t>
            </a:r>
            <a:r>
              <a:rPr lang="ja-JP" altLang="en-US" sz="2400" dirty="0">
                <a:latin typeface="HGSｺﾞｼｯｸM" panose="020B0600000000000000" pitchFamily="50" charset="-128"/>
                <a:ea typeface="HGSｺﾞｼｯｸM" panose="020B0600000000000000" pitchFamily="50" charset="-128"/>
              </a:rPr>
              <a:t>営業日で入力されます。</a:t>
            </a:r>
          </a:p>
          <a:p>
            <a:endParaRPr lang="en-US" altLang="ja-JP" sz="2400" dirty="0">
              <a:latin typeface="HGSｺﾞｼｯｸM" panose="020B0600000000000000" pitchFamily="50" charset="-128"/>
              <a:ea typeface="HGSｺﾞｼｯｸM" panose="020B0600000000000000" pitchFamily="50" charset="-128"/>
            </a:endParaRPr>
          </a:p>
          <a:p>
            <a:endParaRPr lang="en-US" altLang="ja-JP" sz="2400" dirty="0">
              <a:latin typeface="HGSｺﾞｼｯｸM" panose="020B0600000000000000" pitchFamily="50" charset="-128"/>
              <a:ea typeface="HGSｺﾞｼｯｸM" panose="020B0600000000000000" pitchFamily="50" charset="-128"/>
            </a:endParaRPr>
          </a:p>
          <a:p>
            <a:r>
              <a:rPr lang="en-US" altLang="ja-JP" sz="2400" dirty="0">
                <a:latin typeface="HGSｺﾞｼｯｸM" panose="020B0600000000000000" pitchFamily="50" charset="-128"/>
                <a:ea typeface="HGSｺﾞｼｯｸM" panose="020B0600000000000000" pitchFamily="50" charset="-128"/>
              </a:rPr>
              <a:t>2020</a:t>
            </a:r>
            <a:r>
              <a:rPr lang="ja-JP" altLang="en-US" sz="2400" dirty="0">
                <a:latin typeface="HGSｺﾞｼｯｸM" panose="020B0600000000000000" pitchFamily="50" charset="-128"/>
                <a:ea typeface="HGSｺﾞｼｯｸM" panose="020B0600000000000000" pitchFamily="50" charset="-128"/>
              </a:rPr>
              <a:t>年</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月</a:t>
            </a:r>
            <a:r>
              <a:rPr lang="en-US" altLang="ja-JP" sz="2400" dirty="0">
                <a:latin typeface="HGSｺﾞｼｯｸM" panose="020B0600000000000000" pitchFamily="50" charset="-128"/>
                <a:ea typeface="HGSｺﾞｼｯｸM" panose="020B0600000000000000" pitchFamily="50" charset="-128"/>
              </a:rPr>
              <a:t>xx</a:t>
            </a:r>
            <a:r>
              <a:rPr lang="ja-JP" altLang="en-US" sz="2400" dirty="0">
                <a:latin typeface="HGSｺﾞｼｯｸM" panose="020B0600000000000000" pitchFamily="50" charset="-128"/>
                <a:ea typeface="HGSｺﾞｼｯｸM" panose="020B0600000000000000" pitchFamily="50" charset="-128"/>
              </a:rPr>
              <a:t>日</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　利用方法説明会（</a:t>
            </a:r>
            <a:r>
              <a:rPr lang="en-US" altLang="ja-JP" sz="2400" dirty="0" err="1">
                <a:latin typeface="HGSｺﾞｼｯｸM" panose="020B0600000000000000" pitchFamily="50" charset="-128"/>
                <a:ea typeface="HGSｺﾞｼｯｸM" panose="020B0600000000000000" pitchFamily="50" charset="-128"/>
              </a:rPr>
              <a:t>HotProfile</a:t>
            </a:r>
            <a:r>
              <a:rPr lang="ja-JP" altLang="en-US" sz="2400" dirty="0">
                <a:latin typeface="HGSｺﾞｼｯｸM" panose="020B0600000000000000" pitchFamily="50" charset="-128"/>
                <a:ea typeface="HGSｺﾞｼｯｸM" panose="020B0600000000000000" pitchFamily="50" charset="-128"/>
              </a:rPr>
              <a:t>の活用方法をご説明します。）＆通常運用の開始</a:t>
            </a:r>
            <a:endParaRPr kumimoji="1" lang="ja-JP" altLang="en-US" sz="24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92058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8255661-8407-4BC4-B3D4-111F9AAE1FA3}"/>
              </a:ext>
            </a:extLst>
          </p:cNvPr>
          <p:cNvSpPr txBox="1"/>
          <p:nvPr/>
        </p:nvSpPr>
        <p:spPr>
          <a:xfrm>
            <a:off x="964733" y="1074530"/>
            <a:ext cx="9680895" cy="1200329"/>
          </a:xfrm>
          <a:prstGeom prst="rect">
            <a:avLst/>
          </a:prstGeom>
          <a:noFill/>
        </p:spPr>
        <p:txBody>
          <a:bodyPr wrap="square" rtlCol="0">
            <a:spAutoFit/>
          </a:bodyPr>
          <a:lstStyle/>
          <a:p>
            <a:r>
              <a:rPr lang="ja-JP" altLang="en-US" sz="3600" b="1" u="sng" dirty="0">
                <a:latin typeface="HGSｺﾞｼｯｸM" panose="020B0600000000000000" pitchFamily="50" charset="-128"/>
                <a:ea typeface="HGSｺﾞｼｯｸM" panose="020B0600000000000000" pitchFamily="50" charset="-128"/>
              </a:rPr>
              <a:t>ぜひ活用いただきますよう</a:t>
            </a:r>
            <a:endParaRPr lang="en-US" altLang="ja-JP" sz="3600" b="1" u="sng" dirty="0">
              <a:latin typeface="HGSｺﾞｼｯｸM" panose="020B0600000000000000" pitchFamily="50" charset="-128"/>
              <a:ea typeface="HGSｺﾞｼｯｸM" panose="020B0600000000000000" pitchFamily="50" charset="-128"/>
            </a:endParaRPr>
          </a:p>
          <a:p>
            <a:r>
              <a:rPr lang="ja-JP" altLang="en-US" sz="3600" b="1" u="sng" dirty="0">
                <a:latin typeface="HGSｺﾞｼｯｸM" panose="020B0600000000000000" pitchFamily="50" charset="-128"/>
                <a:ea typeface="HGSｺﾞｼｯｸM" panose="020B0600000000000000" pitchFamily="50" charset="-128"/>
              </a:rPr>
              <a:t>ご協力のほどよろしくお願いいたします。</a:t>
            </a:r>
            <a:endParaRPr lang="en-US" altLang="ja-JP" sz="3200" u="sng" dirty="0">
              <a:latin typeface="HGSｺﾞｼｯｸM" panose="020B0600000000000000" pitchFamily="50" charset="-128"/>
              <a:ea typeface="HGSｺﾞｼｯｸM" panose="020B0600000000000000" pitchFamily="50" charset="-128"/>
            </a:endParaRPr>
          </a:p>
        </p:txBody>
      </p:sp>
      <p:sp>
        <p:nvSpPr>
          <p:cNvPr id="5" name="正方形/長方形 4">
            <a:extLst>
              <a:ext uri="{FF2B5EF4-FFF2-40B4-BE49-F238E27FC236}">
                <a16:creationId xmlns:a16="http://schemas.microsoft.com/office/drawing/2014/main" id="{11555C65-2676-44DB-95C7-326242EA3B2F}"/>
              </a:ext>
            </a:extLst>
          </p:cNvPr>
          <p:cNvSpPr/>
          <p:nvPr/>
        </p:nvSpPr>
        <p:spPr>
          <a:xfrm>
            <a:off x="1252756" y="2767260"/>
            <a:ext cx="6096000" cy="1815882"/>
          </a:xfrm>
          <a:prstGeom prst="rect">
            <a:avLst/>
          </a:prstGeom>
        </p:spPr>
        <p:txBody>
          <a:bodyPr>
            <a:spAutoFit/>
          </a:bodyPr>
          <a:lstStyle/>
          <a:p>
            <a:r>
              <a:rPr lang="ja-JP" altLang="en-US" sz="2800" dirty="0">
                <a:latin typeface="HGSｺﾞｼｯｸM" panose="020B0600000000000000" pitchFamily="50" charset="-128"/>
                <a:ea typeface="HGSｺﾞｼｯｸM" panose="020B0600000000000000" pitchFamily="50" charset="-128"/>
              </a:rPr>
              <a:t>ご質問は下記までご連絡ください。</a:t>
            </a:r>
            <a:endParaRPr lang="en-US" altLang="ja-JP" sz="28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　部署：</a:t>
            </a:r>
            <a:endParaRPr lang="en-US" altLang="ja-JP" sz="28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　担当者名：</a:t>
            </a:r>
            <a:endParaRPr lang="en-US" altLang="ja-JP" sz="28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　連絡先：</a:t>
            </a:r>
            <a:endParaRPr lang="en-US" altLang="ja-JP" sz="28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4426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376BAA8-60F1-4028-8FA9-FB76B94590D2}"/>
              </a:ext>
            </a:extLst>
          </p:cNvPr>
          <p:cNvPicPr>
            <a:picLocks noChangeAspect="1"/>
          </p:cNvPicPr>
          <p:nvPr/>
        </p:nvPicPr>
        <p:blipFill>
          <a:blip r:embed="rId2"/>
          <a:stretch>
            <a:fillRect/>
          </a:stretch>
        </p:blipFill>
        <p:spPr>
          <a:xfrm>
            <a:off x="0" y="809625"/>
            <a:ext cx="3810000" cy="5238750"/>
          </a:xfrm>
          <a:prstGeom prst="rect">
            <a:avLst/>
          </a:prstGeom>
        </p:spPr>
      </p:pic>
      <p:sp>
        <p:nvSpPr>
          <p:cNvPr id="2" name="タイトル 1">
            <a:extLst>
              <a:ext uri="{FF2B5EF4-FFF2-40B4-BE49-F238E27FC236}">
                <a16:creationId xmlns:a16="http://schemas.microsoft.com/office/drawing/2014/main" id="{1BFEB6E7-8D14-4372-AC7E-C5F67212046C}"/>
              </a:ext>
            </a:extLst>
          </p:cNvPr>
          <p:cNvSpPr>
            <a:spLocks noGrp="1"/>
          </p:cNvSpPr>
          <p:nvPr>
            <p:ph type="title"/>
          </p:nvPr>
        </p:nvSpPr>
        <p:spPr>
          <a:xfrm>
            <a:off x="235689" y="31899"/>
            <a:ext cx="12192000" cy="654050"/>
          </a:xfrm>
        </p:spPr>
        <p:txBody>
          <a:bodyPr/>
          <a:lstStyle/>
          <a:p>
            <a:r>
              <a:rPr kumimoji="1" lang="ja-JP" altLang="en-US" sz="3200" dirty="0">
                <a:latin typeface="HGSｺﾞｼｯｸM" panose="020B0600000000000000" pitchFamily="50" charset="-128"/>
                <a:ea typeface="HGSｺﾞｼｯｸM" panose="020B0600000000000000" pitchFamily="50" charset="-128"/>
              </a:rPr>
              <a:t>アジェンダ</a:t>
            </a:r>
          </a:p>
        </p:txBody>
      </p:sp>
      <p:sp>
        <p:nvSpPr>
          <p:cNvPr id="3" name="テキスト ボックス 2">
            <a:extLst>
              <a:ext uri="{FF2B5EF4-FFF2-40B4-BE49-F238E27FC236}">
                <a16:creationId xmlns:a16="http://schemas.microsoft.com/office/drawing/2014/main" id="{17BFF68C-E4B0-4E5C-9107-364C5CA7F987}"/>
              </a:ext>
            </a:extLst>
          </p:cNvPr>
          <p:cNvSpPr txBox="1"/>
          <p:nvPr/>
        </p:nvSpPr>
        <p:spPr>
          <a:xfrm>
            <a:off x="1720280" y="1561557"/>
            <a:ext cx="7868093" cy="4031873"/>
          </a:xfrm>
          <a:prstGeom prst="rect">
            <a:avLst/>
          </a:prstGeom>
          <a:noFill/>
        </p:spPr>
        <p:txBody>
          <a:bodyPr wrap="square" rtlCol="0">
            <a:spAutoFit/>
          </a:bodyPr>
          <a:lstStyle/>
          <a:p>
            <a:pPr marL="342900" indent="-342900">
              <a:buFont typeface="+mj-lt"/>
              <a:buAutoNum type="arabicPeriod"/>
            </a:pPr>
            <a:r>
              <a:rPr lang="ja-JP" altLang="en-US" sz="3200" b="1" dirty="0">
                <a:latin typeface="HGSｺﾞｼｯｸM" panose="020B0600000000000000" pitchFamily="50" charset="-128"/>
                <a:ea typeface="HGSｺﾞｼｯｸM" panose="020B0600000000000000" pitchFamily="50" charset="-128"/>
              </a:rPr>
              <a:t>ホットプロファイルとは</a:t>
            </a: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3200" b="1" dirty="0">
                <a:latin typeface="HGSｺﾞｼｯｸM" panose="020B0600000000000000" pitchFamily="50" charset="-128"/>
                <a:ea typeface="HGSｺﾞｼｯｸM" panose="020B0600000000000000" pitchFamily="50" charset="-128"/>
              </a:rPr>
              <a:t>導入の目的</a:t>
            </a: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3200" b="1" dirty="0">
                <a:latin typeface="HGSｺﾞｼｯｸM" panose="020B0600000000000000" pitchFamily="50" charset="-128"/>
                <a:ea typeface="HGSｺﾞｼｯｸM" panose="020B0600000000000000" pitchFamily="50" charset="-128"/>
              </a:rPr>
              <a:t>利用方針</a:t>
            </a: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3200" b="1" dirty="0">
                <a:latin typeface="HGSｺﾞｼｯｸM" panose="020B0600000000000000" pitchFamily="50" charset="-128"/>
                <a:ea typeface="HGSｺﾞｼｯｸM" panose="020B0600000000000000" pitchFamily="50" charset="-128"/>
              </a:rPr>
              <a:t>今後のスケジュール</a:t>
            </a:r>
            <a:endParaRPr lang="en-US" altLang="ja-JP" sz="3200" b="1"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kumimoji="1" lang="ja-JP" altLang="en-US" sz="3200" b="1"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59913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F83E44-B0C2-4C74-A139-9FB1A7F2E6C7}"/>
              </a:ext>
            </a:extLst>
          </p:cNvPr>
          <p:cNvPicPr>
            <a:picLocks noChangeAspect="1"/>
          </p:cNvPicPr>
          <p:nvPr/>
        </p:nvPicPr>
        <p:blipFill>
          <a:blip r:embed="rId2"/>
          <a:stretch>
            <a:fillRect/>
          </a:stretch>
        </p:blipFill>
        <p:spPr>
          <a:xfrm>
            <a:off x="4191000" y="809625"/>
            <a:ext cx="3810000" cy="5238750"/>
          </a:xfrm>
          <a:prstGeom prst="rect">
            <a:avLst/>
          </a:prstGeom>
        </p:spPr>
      </p:pic>
      <p:sp>
        <p:nvSpPr>
          <p:cNvPr id="2" name="タイトル 1">
            <a:extLst>
              <a:ext uri="{FF2B5EF4-FFF2-40B4-BE49-F238E27FC236}">
                <a16:creationId xmlns:a16="http://schemas.microsoft.com/office/drawing/2014/main" id="{C278B01A-4924-43C6-9F7E-0DB5DD0A575F}"/>
              </a:ext>
            </a:extLst>
          </p:cNvPr>
          <p:cNvSpPr>
            <a:spLocks noGrp="1"/>
          </p:cNvSpPr>
          <p:nvPr>
            <p:ph type="title"/>
          </p:nvPr>
        </p:nvSpPr>
        <p:spPr>
          <a:xfrm>
            <a:off x="1138607" y="2973645"/>
            <a:ext cx="9914787" cy="1268745"/>
          </a:xfrm>
        </p:spPr>
        <p:txBody>
          <a:bodyPr/>
          <a:lstStyle/>
          <a:p>
            <a:pPr algn="ctr"/>
            <a:r>
              <a:rPr kumimoji="1" lang="en-US" altLang="ja-JP" sz="5400" dirty="0">
                <a:latin typeface="HGSｺﾞｼｯｸM" panose="020B0600000000000000" pitchFamily="50" charset="-128"/>
                <a:ea typeface="HGSｺﾞｼｯｸM" panose="020B0600000000000000" pitchFamily="50" charset="-128"/>
              </a:rPr>
              <a:t>1. </a:t>
            </a:r>
            <a:r>
              <a:rPr kumimoji="1" lang="ja-JP" altLang="en-US" sz="5400" dirty="0">
                <a:latin typeface="HGSｺﾞｼｯｸM" panose="020B0600000000000000" pitchFamily="50" charset="-128"/>
                <a:ea typeface="HGSｺﾞｼｯｸM" panose="020B0600000000000000" pitchFamily="50" charset="-128"/>
              </a:rPr>
              <a:t>ホットプロファイルとは</a:t>
            </a:r>
          </a:p>
        </p:txBody>
      </p:sp>
    </p:spTree>
    <p:extLst>
      <p:ext uri="{BB962C8B-B14F-4D97-AF65-F5344CB8AC3E}">
        <p14:creationId xmlns:p14="http://schemas.microsoft.com/office/powerpoint/2010/main" val="53968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DF932E1-F3F1-4A34-8891-FF6C76B124D3}"/>
              </a:ext>
            </a:extLst>
          </p:cNvPr>
          <p:cNvSpPr/>
          <p:nvPr/>
        </p:nvSpPr>
        <p:spPr>
          <a:xfrm>
            <a:off x="2843006" y="6125697"/>
            <a:ext cx="6505988" cy="369332"/>
          </a:xfrm>
          <a:prstGeom prst="rect">
            <a:avLst/>
          </a:prstGeom>
        </p:spPr>
        <p:txBody>
          <a:bodyPr wrap="square">
            <a:spAutoFit/>
          </a:bodyPr>
          <a:lstStyle/>
          <a:p>
            <a:pPr algn="ctr"/>
            <a:r>
              <a:rPr lang="ja-JP" altLang="en-US" dirty="0">
                <a:latin typeface="HGSｺﾞｼｯｸM" panose="020B0600000000000000" pitchFamily="50" charset="-128"/>
                <a:ea typeface="HGSｺﾞｼｯｸM" panose="020B0600000000000000" pitchFamily="50" charset="-128"/>
              </a:rPr>
              <a:t>https://www.hammock.jp/user/hpr/technical/unyo/001.html</a:t>
            </a:r>
          </a:p>
        </p:txBody>
      </p:sp>
      <p:sp>
        <p:nvSpPr>
          <p:cNvPr id="4" name="テキスト ボックス 3">
            <a:extLst>
              <a:ext uri="{FF2B5EF4-FFF2-40B4-BE49-F238E27FC236}">
                <a16:creationId xmlns:a16="http://schemas.microsoft.com/office/drawing/2014/main" id="{276032D7-2597-4EEF-9921-45559AE25088}"/>
              </a:ext>
            </a:extLst>
          </p:cNvPr>
          <p:cNvSpPr txBox="1"/>
          <p:nvPr/>
        </p:nvSpPr>
        <p:spPr>
          <a:xfrm>
            <a:off x="300279" y="1092813"/>
            <a:ext cx="11891721" cy="4154984"/>
          </a:xfrm>
          <a:prstGeom prst="rect">
            <a:avLst/>
          </a:prstGeom>
          <a:noFill/>
        </p:spPr>
        <p:txBody>
          <a:bodyPr wrap="square" rtlCol="0">
            <a:spAutoFit/>
          </a:bodyPr>
          <a:lstStyle/>
          <a:p>
            <a:r>
              <a:rPr lang="ja-JP" altLang="en-US" sz="2400" b="1" dirty="0">
                <a:latin typeface="HGSｺﾞｼｯｸM" panose="020B0600000000000000" pitchFamily="50" charset="-128"/>
                <a:ea typeface="HGSｺﾞｼｯｸM" panose="020B0600000000000000" pitchFamily="50" charset="-128"/>
              </a:rPr>
              <a:t>・お客様と交換した名刺を取り込むと、自動でオペレーターが</a:t>
            </a:r>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　手入力・修正を行います。</a:t>
            </a:r>
            <a:endParaRPr lang="en-US" altLang="ja-JP" sz="2400" b="1" dirty="0">
              <a:latin typeface="HGSｺﾞｼｯｸM" panose="020B0600000000000000" pitchFamily="50" charset="-128"/>
              <a:ea typeface="HGSｺﾞｼｯｸM" panose="020B0600000000000000" pitchFamily="50" charset="-128"/>
            </a:endParaRP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・同一人物の顧客データを名寄せ（一本化）して管理することができます。</a:t>
            </a: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・データの蓄積以外にも、人脈の可視化や顧客に関する人事異動情報なども</a:t>
            </a:r>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　得ることができます。</a:t>
            </a: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・皆様がお手元にお持ちのお客様の名刺を会社の資産として集約管理することで、</a:t>
            </a:r>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　データを最大限に活用できるよう、お手伝いします。</a:t>
            </a:r>
            <a:endParaRPr kumimoji="1" lang="en-US" altLang="ja-JP" sz="2400" b="1" dirty="0">
              <a:latin typeface="HGSｺﾞｼｯｸM" panose="020B0600000000000000" pitchFamily="50" charset="-128"/>
              <a:ea typeface="HGSｺﾞｼｯｸM" panose="020B0600000000000000" pitchFamily="50" charset="-128"/>
            </a:endParaRPr>
          </a:p>
          <a:p>
            <a:endParaRPr kumimoji="1" lang="ja-JP" altLang="en-US" sz="2400" b="1"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46864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F83E44-B0C2-4C74-A139-9FB1A7F2E6C7}"/>
              </a:ext>
            </a:extLst>
          </p:cNvPr>
          <p:cNvPicPr>
            <a:picLocks noChangeAspect="1"/>
          </p:cNvPicPr>
          <p:nvPr/>
        </p:nvPicPr>
        <p:blipFill>
          <a:blip r:embed="rId2"/>
          <a:stretch>
            <a:fillRect/>
          </a:stretch>
        </p:blipFill>
        <p:spPr>
          <a:xfrm>
            <a:off x="4191000" y="809625"/>
            <a:ext cx="3810000" cy="5238750"/>
          </a:xfrm>
          <a:prstGeom prst="rect">
            <a:avLst/>
          </a:prstGeom>
        </p:spPr>
      </p:pic>
      <p:sp>
        <p:nvSpPr>
          <p:cNvPr id="2" name="タイトル 1">
            <a:extLst>
              <a:ext uri="{FF2B5EF4-FFF2-40B4-BE49-F238E27FC236}">
                <a16:creationId xmlns:a16="http://schemas.microsoft.com/office/drawing/2014/main" id="{C278B01A-4924-43C6-9F7E-0DB5DD0A575F}"/>
              </a:ext>
            </a:extLst>
          </p:cNvPr>
          <p:cNvSpPr>
            <a:spLocks noGrp="1"/>
          </p:cNvSpPr>
          <p:nvPr>
            <p:ph type="title"/>
          </p:nvPr>
        </p:nvSpPr>
        <p:spPr>
          <a:xfrm>
            <a:off x="1863356" y="2973645"/>
            <a:ext cx="8465288" cy="1268745"/>
          </a:xfrm>
        </p:spPr>
        <p:txBody>
          <a:bodyPr/>
          <a:lstStyle/>
          <a:p>
            <a:pPr algn="ctr"/>
            <a:r>
              <a:rPr lang="en-US" altLang="ja-JP" sz="5400" dirty="0">
                <a:latin typeface="HGSｺﾞｼｯｸM" panose="020B0600000000000000" pitchFamily="50" charset="-128"/>
                <a:ea typeface="HGSｺﾞｼｯｸM" panose="020B0600000000000000" pitchFamily="50" charset="-128"/>
              </a:rPr>
              <a:t>2. </a:t>
            </a:r>
            <a:r>
              <a:rPr lang="ja-JP" altLang="en-US" sz="5400" dirty="0">
                <a:latin typeface="HGSｺﾞｼｯｸM" panose="020B0600000000000000" pitchFamily="50" charset="-128"/>
                <a:ea typeface="HGSｺﾞｼｯｸM" panose="020B0600000000000000" pitchFamily="50" charset="-128"/>
              </a:rPr>
              <a:t>導入の目的</a:t>
            </a:r>
            <a:endParaRPr lang="en-US" altLang="ja-JP" sz="54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28489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FEEA833-B201-4DAF-BC88-E4FED5AFC402}"/>
              </a:ext>
            </a:extLst>
          </p:cNvPr>
          <p:cNvSpPr/>
          <p:nvPr/>
        </p:nvSpPr>
        <p:spPr>
          <a:xfrm>
            <a:off x="288018" y="868211"/>
            <a:ext cx="11817295" cy="5078313"/>
          </a:xfrm>
          <a:prstGeom prst="rect">
            <a:avLst/>
          </a:prstGeom>
        </p:spPr>
        <p:txBody>
          <a:bodyPr wrap="square">
            <a:spAutoFit/>
          </a:bodyPr>
          <a:lstStyle/>
          <a:p>
            <a:r>
              <a:rPr lang="ja-JP" altLang="en-US" sz="2800" dirty="0">
                <a:latin typeface="HGSｺﾞｼｯｸM" panose="020B0600000000000000" pitchFamily="50" charset="-128"/>
                <a:ea typeface="HGSｺﾞｼｯｸM" panose="020B0600000000000000" pitchFamily="50" charset="-128"/>
              </a:rPr>
              <a:t>現状の問題は・・・</a:t>
            </a:r>
            <a:endParaRPr lang="en-US" altLang="ja-JP" sz="2800" dirty="0">
              <a:latin typeface="HGSｺﾞｼｯｸM" panose="020B0600000000000000" pitchFamily="50" charset="-128"/>
              <a:ea typeface="HGSｺﾞｼｯｸM" panose="020B0600000000000000" pitchFamily="50" charset="-128"/>
            </a:endParaRPr>
          </a:p>
          <a:p>
            <a:endParaRPr lang="en-US" altLang="ja-JP" sz="24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2800" dirty="0">
                <a:latin typeface="HGSｺﾞｼｯｸM" panose="020B0600000000000000" pitchFamily="50" charset="-128"/>
                <a:ea typeface="HGSｺﾞｼｯｸM" panose="020B0600000000000000" pitchFamily="50" charset="-128"/>
              </a:rPr>
              <a:t>整理・検索に時間がかかっている。</a:t>
            </a:r>
            <a:endParaRPr lang="en-US" altLang="ja-JP" sz="28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28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2800" dirty="0">
                <a:latin typeface="HGSｺﾞｼｯｸM" panose="020B0600000000000000" pitchFamily="50" charset="-128"/>
                <a:ea typeface="HGSｺﾞｼｯｸM" panose="020B0600000000000000" pitchFamily="50" charset="-128"/>
              </a:rPr>
              <a:t>名刺をもらったまま、活用できていない。</a:t>
            </a:r>
            <a:endParaRPr lang="en-US" altLang="ja-JP" sz="28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28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r>
              <a:rPr lang="ja-JP" altLang="en-US" sz="2800" dirty="0">
                <a:latin typeface="HGSｺﾞｼｯｸM" panose="020B0600000000000000" pitchFamily="50" charset="-128"/>
                <a:ea typeface="HGSｺﾞｼｯｸM" panose="020B0600000000000000" pitchFamily="50" charset="-128"/>
              </a:rPr>
              <a:t>個人で無料の名刺管理ソフトを利用しているケースがあり紛失時などセキュリティ上問題がある。</a:t>
            </a:r>
            <a:endParaRPr lang="en-US" altLang="ja-JP" sz="28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2400" dirty="0">
              <a:latin typeface="HGSｺﾞｼｯｸM" panose="020B0600000000000000" pitchFamily="50" charset="-128"/>
              <a:ea typeface="HGSｺﾞｼｯｸM" panose="020B0600000000000000" pitchFamily="50" charset="-128"/>
            </a:endParaRPr>
          </a:p>
          <a:p>
            <a:pPr marL="342900" indent="-342900">
              <a:buFont typeface="+mj-lt"/>
              <a:buAutoNum type="arabicPeriod"/>
            </a:pPr>
            <a:endParaRPr lang="en-US" altLang="ja-JP" sz="2400"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つまり、</a:t>
            </a:r>
            <a:r>
              <a:rPr lang="ja-JP" altLang="en-US" sz="2800" b="1" dirty="0">
                <a:latin typeface="HGSｺﾞｼｯｸM" panose="020B0600000000000000" pitchFamily="50" charset="-128"/>
                <a:ea typeface="HGSｺﾞｼｯｸM" panose="020B0600000000000000" pitchFamily="50" charset="-128"/>
              </a:rPr>
              <a:t>効率が悪く</a:t>
            </a:r>
            <a:r>
              <a:rPr lang="ja-JP" altLang="en-US" sz="2400" b="1" dirty="0">
                <a:latin typeface="HGSｺﾞｼｯｸM" panose="020B0600000000000000" pitchFamily="50" charset="-128"/>
                <a:ea typeface="HGSｺﾞｼｯｸM" panose="020B0600000000000000" pitchFamily="50" charset="-128"/>
              </a:rPr>
              <a:t>、</a:t>
            </a:r>
            <a:r>
              <a:rPr lang="ja-JP" altLang="en-US" sz="2800" b="1" dirty="0">
                <a:latin typeface="HGSｺﾞｼｯｸM" panose="020B0600000000000000" pitchFamily="50" charset="-128"/>
                <a:ea typeface="HGSｺﾞｼｯｸM" panose="020B0600000000000000" pitchFamily="50" charset="-128"/>
              </a:rPr>
              <a:t>有効活用が出来ていない</a:t>
            </a:r>
            <a:r>
              <a:rPr lang="ja-JP" altLang="en-US" sz="2400" b="1" dirty="0">
                <a:latin typeface="HGSｺﾞｼｯｸM" panose="020B0600000000000000" pitchFamily="50" charset="-128"/>
                <a:ea typeface="HGSｺﾞｼｯｸM" panose="020B0600000000000000" pitchFamily="50" charset="-128"/>
              </a:rPr>
              <a:t>ばかりか、</a:t>
            </a:r>
            <a:r>
              <a:rPr lang="ja-JP" altLang="en-US" sz="2800" b="1" dirty="0">
                <a:latin typeface="HGSｺﾞｼｯｸM" panose="020B0600000000000000" pitchFamily="50" charset="-128"/>
                <a:ea typeface="HGSｺﾞｼｯｸM" panose="020B0600000000000000" pitchFamily="50" charset="-128"/>
              </a:rPr>
              <a:t>セキュリティ面で</a:t>
            </a:r>
            <a:r>
              <a:rPr lang="ja-JP" altLang="en-US" sz="2400" b="1" dirty="0">
                <a:latin typeface="HGSｺﾞｼｯｸM" panose="020B0600000000000000" pitchFamily="50" charset="-128"/>
                <a:ea typeface="HGSｺﾞｼｯｸM" panose="020B0600000000000000" pitchFamily="50" charset="-128"/>
              </a:rPr>
              <a:t>も問題がある</a:t>
            </a:r>
            <a:endParaRPr lang="en-US" altLang="ja-JP" sz="2400" b="1"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539141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E1BC9DA-D50B-48DF-9927-91A2800ACEB4}"/>
              </a:ext>
            </a:extLst>
          </p:cNvPr>
          <p:cNvSpPr/>
          <p:nvPr/>
        </p:nvSpPr>
        <p:spPr>
          <a:xfrm>
            <a:off x="125835" y="903481"/>
            <a:ext cx="11999053" cy="5016758"/>
          </a:xfrm>
          <a:prstGeom prst="rect">
            <a:avLst/>
          </a:prstGeom>
        </p:spPr>
        <p:txBody>
          <a:bodyPr wrap="square">
            <a:spAutoFit/>
          </a:bodyPr>
          <a:lstStyle/>
          <a:p>
            <a:r>
              <a:rPr lang="ja-JP" altLang="en-US" sz="2800" b="1" dirty="0">
                <a:latin typeface="HGSｺﾞｼｯｸM" panose="020B0600000000000000" pitchFamily="50" charset="-128"/>
                <a:ea typeface="HGSｺﾞｼｯｸM" panose="020B0600000000000000" pitchFamily="50" charset="-128"/>
              </a:rPr>
              <a:t>そのため、次の目的でホットプロファイルを導入します！</a:t>
            </a:r>
            <a:endParaRPr lang="en-US" altLang="ja-JP" sz="2800" b="1" dirty="0">
              <a:latin typeface="HGSｺﾞｼｯｸM" panose="020B0600000000000000" pitchFamily="50" charset="-128"/>
              <a:ea typeface="HGSｺﾞｼｯｸM" panose="020B0600000000000000" pitchFamily="50" charset="-128"/>
            </a:endParaRP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・散財する名刺情報を集約管理し、</a:t>
            </a:r>
            <a:r>
              <a:rPr lang="ja-JP" altLang="en-US" sz="2400" b="1" dirty="0">
                <a:solidFill>
                  <a:srgbClr val="FF0000"/>
                </a:solidFill>
                <a:latin typeface="HGSｺﾞｼｯｸM" panose="020B0600000000000000" pitchFamily="50" charset="-128"/>
                <a:ea typeface="HGSｺﾞｼｯｸM" panose="020B0600000000000000" pitchFamily="50" charset="-128"/>
              </a:rPr>
              <a:t>会社の情報資産として共有、管理、活用</a:t>
            </a:r>
            <a:r>
              <a:rPr lang="ja-JP" altLang="en-US" sz="2400" b="1" dirty="0">
                <a:latin typeface="HGSｺﾞｼｯｸM" panose="020B0600000000000000" pitchFamily="50" charset="-128"/>
                <a:ea typeface="HGSｺﾞｼｯｸM" panose="020B0600000000000000" pitchFamily="50" charset="-128"/>
              </a:rPr>
              <a:t>する。</a:t>
            </a:r>
            <a:endParaRPr lang="en-US" altLang="ja-JP" sz="2400" b="1" dirty="0">
              <a:latin typeface="HGSｺﾞｼｯｸM" panose="020B0600000000000000" pitchFamily="50" charset="-128"/>
              <a:ea typeface="HGSｺﾞｼｯｸM" panose="020B0600000000000000" pitchFamily="50" charset="-128"/>
            </a:endParaRP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・集約管理することで、</a:t>
            </a:r>
            <a:r>
              <a:rPr lang="ja-JP" altLang="en-US" sz="2400" b="1" dirty="0">
                <a:solidFill>
                  <a:srgbClr val="FF0000"/>
                </a:solidFill>
                <a:latin typeface="HGSｺﾞｼｯｸM" panose="020B0600000000000000" pitchFamily="50" charset="-128"/>
                <a:ea typeface="HGSｺﾞｼｯｸM" panose="020B0600000000000000" pitchFamily="50" charset="-128"/>
              </a:rPr>
              <a:t>情報管理体制を強化</a:t>
            </a:r>
            <a:r>
              <a:rPr lang="ja-JP" altLang="en-US" sz="2400" b="1" dirty="0">
                <a:latin typeface="HGSｺﾞｼｯｸM" panose="020B0600000000000000" pitchFamily="50" charset="-128"/>
                <a:ea typeface="HGSｺﾞｼｯｸM" panose="020B0600000000000000" pitchFamily="50" charset="-128"/>
              </a:rPr>
              <a:t>する。</a:t>
            </a:r>
            <a:endParaRPr lang="en-US" altLang="ja-JP" sz="2400" b="1" dirty="0">
              <a:latin typeface="HGSｺﾞｼｯｸM" panose="020B0600000000000000" pitchFamily="50" charset="-128"/>
              <a:ea typeface="HGSｺﾞｼｯｸM" panose="020B0600000000000000" pitchFamily="50" charset="-128"/>
            </a:endParaRP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・名刺管理、情報検索の煩雑さを解消し、</a:t>
            </a:r>
            <a:r>
              <a:rPr lang="ja-JP" altLang="en-US" sz="2400" b="1" dirty="0">
                <a:solidFill>
                  <a:srgbClr val="FF0000"/>
                </a:solidFill>
                <a:latin typeface="HGSｺﾞｼｯｸM" panose="020B0600000000000000" pitchFamily="50" charset="-128"/>
                <a:ea typeface="HGSｺﾞｼｯｸM" panose="020B0600000000000000" pitchFamily="50" charset="-128"/>
              </a:rPr>
              <a:t>業務の効率化、スピードアップ</a:t>
            </a:r>
            <a:r>
              <a:rPr lang="ja-JP" altLang="en-US" sz="2400" b="1" dirty="0">
                <a:latin typeface="HGSｺﾞｼｯｸM" panose="020B0600000000000000" pitchFamily="50" charset="-128"/>
                <a:ea typeface="HGSｺﾞｼｯｸM" panose="020B0600000000000000" pitchFamily="50" charset="-128"/>
              </a:rPr>
              <a:t>を推進する。</a:t>
            </a:r>
          </a:p>
          <a:p>
            <a:endParaRPr lang="ja-JP" altLang="en-US"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・個人向けの名刺管理アプリ利用は原則禁止し、</a:t>
            </a:r>
            <a:r>
              <a:rPr lang="ja-JP" altLang="en-US" sz="2400" b="1" dirty="0">
                <a:solidFill>
                  <a:srgbClr val="FF0000"/>
                </a:solidFill>
                <a:latin typeface="HGSｺﾞｼｯｸM" panose="020B0600000000000000" pitchFamily="50" charset="-128"/>
                <a:ea typeface="HGSｺﾞｼｯｸM" panose="020B0600000000000000" pitchFamily="50" charset="-128"/>
              </a:rPr>
              <a:t>セキュリティ対策</a:t>
            </a:r>
            <a:r>
              <a:rPr lang="ja-JP" altLang="en-US" sz="2400" b="1" dirty="0">
                <a:latin typeface="HGSｺﾞｼｯｸM" panose="020B0600000000000000" pitchFamily="50" charset="-128"/>
                <a:ea typeface="HGSｺﾞｼｯｸM" panose="020B0600000000000000" pitchFamily="50" charset="-128"/>
              </a:rPr>
              <a:t>を強化する。</a:t>
            </a:r>
          </a:p>
          <a:p>
            <a:r>
              <a:rPr lang="ja-JP" altLang="en-US" sz="2400" b="1" dirty="0">
                <a:latin typeface="HGSｺﾞｼｯｸM" panose="020B0600000000000000" pitchFamily="50" charset="-128"/>
                <a:ea typeface="HGSｺﾞｼｯｸM" panose="020B0600000000000000" pitchFamily="50" charset="-128"/>
              </a:rPr>
              <a:t>　例：ソーシャル名刺管理アプリ「</a:t>
            </a:r>
            <a:r>
              <a:rPr lang="en-US" altLang="ja-JP" sz="2400" b="1" dirty="0">
                <a:latin typeface="HGSｺﾞｼｯｸM" panose="020B0600000000000000" pitchFamily="50" charset="-128"/>
                <a:ea typeface="HGSｺﾞｼｯｸM" panose="020B0600000000000000" pitchFamily="50" charset="-128"/>
              </a:rPr>
              <a:t>Eight</a:t>
            </a:r>
            <a:r>
              <a:rPr lang="ja-JP" altLang="en-US" sz="2400" b="1" dirty="0">
                <a:latin typeface="HGSｺﾞｼｯｸM" panose="020B0600000000000000" pitchFamily="50" charset="-128"/>
                <a:ea typeface="HGSｺﾞｼｯｸM" panose="020B0600000000000000" pitchFamily="50" charset="-128"/>
              </a:rPr>
              <a:t>」</a:t>
            </a:r>
            <a:endParaRPr lang="en-US" altLang="ja-JP" sz="2400" b="1" dirty="0">
              <a:latin typeface="HGSｺﾞｼｯｸM" panose="020B0600000000000000" pitchFamily="50" charset="-128"/>
              <a:ea typeface="HGSｺﾞｼｯｸM" panose="020B0600000000000000" pitchFamily="50" charset="-128"/>
            </a:endParaRPr>
          </a:p>
          <a:p>
            <a:endParaRPr lang="en-US" altLang="ja-JP" sz="2400" b="1" dirty="0">
              <a:latin typeface="HGSｺﾞｼｯｸM" panose="020B0600000000000000" pitchFamily="50" charset="-128"/>
              <a:ea typeface="HGSｺﾞｼｯｸM" panose="020B0600000000000000" pitchFamily="50" charset="-128"/>
            </a:endParaRPr>
          </a:p>
          <a:p>
            <a:r>
              <a:rPr lang="ja-JP" altLang="en-US" sz="2400" b="1" dirty="0">
                <a:latin typeface="HGSｺﾞｼｯｸM" panose="020B0600000000000000" pitchFamily="50" charset="-128"/>
                <a:ea typeface="HGSｺﾞｼｯｸM" panose="020B0600000000000000" pitchFamily="50" charset="-128"/>
              </a:rPr>
              <a:t>一人ひとりの少しの作業で、</a:t>
            </a:r>
            <a:endParaRPr lang="en-US" altLang="ja-JP" sz="2400" b="1" dirty="0">
              <a:latin typeface="HGSｺﾞｼｯｸM" panose="020B0600000000000000" pitchFamily="50" charset="-128"/>
              <a:ea typeface="HGSｺﾞｼｯｸM" panose="020B0600000000000000" pitchFamily="50" charset="-128"/>
            </a:endParaRPr>
          </a:p>
          <a:p>
            <a:r>
              <a:rPr lang="ja-JP" altLang="en-US" sz="2800" b="1" dirty="0">
                <a:solidFill>
                  <a:srgbClr val="FF0000"/>
                </a:solidFill>
                <a:latin typeface="HGSｺﾞｼｯｸM" panose="020B0600000000000000" pitchFamily="50" charset="-128"/>
                <a:ea typeface="HGSｺﾞｼｯｸM" panose="020B0600000000000000" pitchFamily="50" charset="-128"/>
              </a:rPr>
              <a:t>会社資産の蓄積・活用</a:t>
            </a:r>
            <a:r>
              <a:rPr lang="ja-JP" altLang="en-US" sz="2400" b="1" dirty="0">
                <a:latin typeface="HGSｺﾞｼｯｸM" panose="020B0600000000000000" pitchFamily="50" charset="-128"/>
                <a:ea typeface="HGSｺﾞｼｯｸM" panose="020B0600000000000000" pitchFamily="50" charset="-128"/>
              </a:rPr>
              <a:t>と</a:t>
            </a:r>
            <a:r>
              <a:rPr lang="ja-JP" altLang="en-US" sz="2800" b="1" dirty="0">
                <a:solidFill>
                  <a:srgbClr val="FF0000"/>
                </a:solidFill>
                <a:latin typeface="HGSｺﾞｼｯｸM" panose="020B0600000000000000" pitchFamily="50" charset="-128"/>
                <a:ea typeface="HGSｺﾞｼｯｸM" panose="020B0600000000000000" pitchFamily="50" charset="-128"/>
              </a:rPr>
              <a:t>働き方改革の推進</a:t>
            </a:r>
            <a:r>
              <a:rPr lang="ja-JP" altLang="en-US" sz="2400" b="1" dirty="0">
                <a:latin typeface="HGSｺﾞｼｯｸM" panose="020B0600000000000000" pitchFamily="50" charset="-128"/>
                <a:ea typeface="HGSｺﾞｼｯｸM" panose="020B0600000000000000" pitchFamily="50" charset="-128"/>
              </a:rPr>
              <a:t>が実現されます！</a:t>
            </a:r>
          </a:p>
        </p:txBody>
      </p:sp>
    </p:spTree>
    <p:extLst>
      <p:ext uri="{BB962C8B-B14F-4D97-AF65-F5344CB8AC3E}">
        <p14:creationId xmlns:p14="http://schemas.microsoft.com/office/powerpoint/2010/main" val="66986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F83E44-B0C2-4C74-A139-9FB1A7F2E6C7}"/>
              </a:ext>
            </a:extLst>
          </p:cNvPr>
          <p:cNvPicPr>
            <a:picLocks noChangeAspect="1"/>
          </p:cNvPicPr>
          <p:nvPr/>
        </p:nvPicPr>
        <p:blipFill>
          <a:blip r:embed="rId2"/>
          <a:stretch>
            <a:fillRect/>
          </a:stretch>
        </p:blipFill>
        <p:spPr>
          <a:xfrm>
            <a:off x="4191000" y="809625"/>
            <a:ext cx="3810000" cy="5238750"/>
          </a:xfrm>
          <a:prstGeom prst="rect">
            <a:avLst/>
          </a:prstGeom>
        </p:spPr>
      </p:pic>
      <p:sp>
        <p:nvSpPr>
          <p:cNvPr id="2" name="タイトル 1">
            <a:extLst>
              <a:ext uri="{FF2B5EF4-FFF2-40B4-BE49-F238E27FC236}">
                <a16:creationId xmlns:a16="http://schemas.microsoft.com/office/drawing/2014/main" id="{C278B01A-4924-43C6-9F7E-0DB5DD0A575F}"/>
              </a:ext>
            </a:extLst>
          </p:cNvPr>
          <p:cNvSpPr>
            <a:spLocks noGrp="1"/>
          </p:cNvSpPr>
          <p:nvPr>
            <p:ph type="title"/>
          </p:nvPr>
        </p:nvSpPr>
        <p:spPr>
          <a:xfrm>
            <a:off x="1863356" y="2973645"/>
            <a:ext cx="8465288" cy="1268745"/>
          </a:xfrm>
        </p:spPr>
        <p:txBody>
          <a:bodyPr/>
          <a:lstStyle/>
          <a:p>
            <a:pPr algn="ctr"/>
            <a:r>
              <a:rPr lang="en-US" altLang="ja-JP" sz="5400" dirty="0">
                <a:latin typeface="HGSｺﾞｼｯｸM" panose="020B0600000000000000" pitchFamily="50" charset="-128"/>
                <a:ea typeface="HGSｺﾞｼｯｸM" panose="020B0600000000000000" pitchFamily="50" charset="-128"/>
              </a:rPr>
              <a:t>3.</a:t>
            </a:r>
            <a:r>
              <a:rPr lang="ja-JP" altLang="en-US" sz="5400" dirty="0">
                <a:latin typeface="HGSｺﾞｼｯｸM" panose="020B0600000000000000" pitchFamily="50" charset="-128"/>
                <a:ea typeface="HGSｺﾞｼｯｸM" panose="020B0600000000000000" pitchFamily="50" charset="-128"/>
              </a:rPr>
              <a:t> 利用方針</a:t>
            </a:r>
            <a:endParaRPr lang="en-US" altLang="ja-JP" sz="54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82438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AC0797F-F447-495B-8590-4CAF8A627FAD}"/>
              </a:ext>
            </a:extLst>
          </p:cNvPr>
          <p:cNvSpPr txBox="1"/>
          <p:nvPr/>
        </p:nvSpPr>
        <p:spPr>
          <a:xfrm>
            <a:off x="498983" y="889951"/>
            <a:ext cx="12016154" cy="5324535"/>
          </a:xfrm>
          <a:prstGeom prst="rect">
            <a:avLst/>
          </a:prstGeom>
          <a:noFill/>
        </p:spPr>
        <p:txBody>
          <a:bodyPr wrap="square" rtlCol="0">
            <a:spAutoFit/>
          </a:bodyPr>
          <a:lstStyle/>
          <a:p>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通常</a:t>
            </a:r>
            <a:r>
              <a:rPr lang="en-US" altLang="ja-JP" sz="2000" dirty="0">
                <a:latin typeface="HGSｺﾞｼｯｸM" panose="020B0600000000000000" pitchFamily="50" charset="-128"/>
                <a:ea typeface="HGSｺﾞｼｯｸM" panose="020B0600000000000000" pitchFamily="50" charset="-128"/>
              </a:rPr>
              <a:t>】</a:t>
            </a:r>
          </a:p>
          <a:p>
            <a:r>
              <a:rPr lang="ja-JP" altLang="en-US" sz="2000" dirty="0">
                <a:latin typeface="HGSｺﾞｼｯｸM" panose="020B0600000000000000" pitchFamily="50" charset="-128"/>
                <a:ea typeface="HGSｺﾞｼｯｸM" panose="020B0600000000000000" pitchFamily="50" charset="-128"/>
              </a:rPr>
              <a:t>・入手した名刺はすみやかにホットプロファイルへ取り込む。</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a:t>
            </a:r>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取り込みは必須</a:t>
            </a:r>
            <a:endParaRPr lang="en-US" altLang="ja-JP" sz="2000" dirty="0">
              <a:latin typeface="HGSｺﾞｼｯｸM" panose="020B0600000000000000" pitchFamily="50" charset="-128"/>
              <a:ea typeface="HGSｺﾞｼｯｸM" panose="020B0600000000000000" pitchFamily="50" charset="-128"/>
            </a:endParaRPr>
          </a:p>
          <a:p>
            <a:endParaRPr lang="ja-JP" altLang="en-US"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・取り込む名刺情報は社内で共有する。</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a:t>
            </a:r>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役員など一部例外があります。</a:t>
            </a:r>
            <a:endParaRPr lang="en-US" altLang="ja-JP" sz="2000" dirty="0">
              <a:latin typeface="HGSｺﾞｼｯｸM" panose="020B0600000000000000" pitchFamily="50" charset="-128"/>
              <a:ea typeface="HGSｺﾞｼｯｸM" panose="020B0600000000000000" pitchFamily="50" charset="-128"/>
            </a:endParaRPr>
          </a:p>
          <a:p>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・取り込み済みの名刺は原則破棄する。</a:t>
            </a:r>
            <a:endParaRPr lang="en-US" altLang="ja-JP" sz="2000" dirty="0">
              <a:latin typeface="HGSｺﾞｼｯｸM" panose="020B0600000000000000" pitchFamily="50" charset="-128"/>
              <a:ea typeface="HGSｺﾞｼｯｸM" panose="020B0600000000000000" pitchFamily="50" charset="-128"/>
            </a:endParaRPr>
          </a:p>
          <a:p>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・自身が接触したことのないお客様に連絡をとりたい場合は、勝手に連絡をとるのではなく、</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必ず事前にその名刺所有者へ一言確認や相談をする。</a:t>
            </a:r>
          </a:p>
          <a:p>
            <a:endParaRPr lang="en-US" altLang="ja-JP" sz="2000" dirty="0">
              <a:latin typeface="HGSｺﾞｼｯｸM" panose="020B0600000000000000" pitchFamily="50" charset="-128"/>
              <a:ea typeface="HGSｺﾞｼｯｸM" panose="020B0600000000000000" pitchFamily="50" charset="-128"/>
            </a:endParaRPr>
          </a:p>
          <a:p>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初期</a:t>
            </a:r>
            <a:r>
              <a:rPr lang="en-US" altLang="ja-JP" sz="2000" dirty="0">
                <a:latin typeface="HGSｺﾞｼｯｸM" panose="020B0600000000000000" pitchFamily="50" charset="-128"/>
                <a:ea typeface="HGSｺﾞｼｯｸM" panose="020B0600000000000000" pitchFamily="50" charset="-128"/>
              </a:rPr>
              <a:t>】</a:t>
            </a:r>
            <a:endParaRPr lang="ja-JP" altLang="en-US"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・既存で保有する名刺を初期に取り込む際は、対象を直近</a:t>
            </a:r>
            <a:r>
              <a:rPr lang="en-US" altLang="ja-JP" sz="2000" dirty="0">
                <a:latin typeface="HGSｺﾞｼｯｸM" panose="020B0600000000000000" pitchFamily="50" charset="-128"/>
                <a:ea typeface="HGSｺﾞｼｯｸM" panose="020B0600000000000000" pitchFamily="50" charset="-128"/>
              </a:rPr>
              <a:t>1</a:t>
            </a:r>
            <a:r>
              <a:rPr lang="ja-JP" altLang="en-US" sz="2000" dirty="0">
                <a:latin typeface="HGSｺﾞｼｯｸM" panose="020B0600000000000000" pitchFamily="50" charset="-128"/>
                <a:ea typeface="HGSｺﾞｼｯｸM" panose="020B0600000000000000" pitchFamily="50" charset="-128"/>
              </a:rPr>
              <a:t>年間が対象とする。</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a:t>
            </a:r>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ただし、現在やりとりがあるお客様の名刺のみ</a:t>
            </a:r>
          </a:p>
          <a:p>
            <a:r>
              <a:rPr lang="ja-JP" altLang="en-US" sz="2000" dirty="0">
                <a:latin typeface="HGSｺﾞｼｯｸM" panose="020B0600000000000000" pitchFamily="50" charset="-128"/>
                <a:ea typeface="HGSｺﾞｼｯｸM" panose="020B0600000000000000" pitchFamily="50" charset="-128"/>
              </a:rPr>
              <a:t>　　（名刺の取り込みにはコストがかかるため、退職者やいつの誰だか不明など、</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不要な名刺は取り込まないように選別すること）</a:t>
            </a:r>
          </a:p>
        </p:txBody>
      </p:sp>
    </p:spTree>
    <p:extLst>
      <p:ext uri="{BB962C8B-B14F-4D97-AF65-F5344CB8AC3E}">
        <p14:creationId xmlns:p14="http://schemas.microsoft.com/office/powerpoint/2010/main" val="3994367490"/>
      </p:ext>
    </p:extLst>
  </p:cSld>
  <p:clrMapOvr>
    <a:masterClrMapping/>
  </p:clrMapOvr>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16D8FA60-E5BA-4549-9C77-E903FB5540EC}" vid="{89953678-35A7-422F-83DF-D7A7861C1B2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691</TotalTime>
  <Words>657</Words>
  <Application>Microsoft Office PowerPoint</Application>
  <PresentationFormat>ワイド画面</PresentationFormat>
  <Paragraphs>84</Paragraphs>
  <Slides>12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HGSｺﾞｼｯｸM</vt:lpstr>
      <vt:lpstr>メイリオ</vt:lpstr>
      <vt:lpstr>游ゴシック</vt:lpstr>
      <vt:lpstr>Arial</vt:lpstr>
      <vt:lpstr>テーマ1</vt:lpstr>
      <vt:lpstr>PowerPoint プレゼンテーション</vt:lpstr>
      <vt:lpstr>アジェンダ</vt:lpstr>
      <vt:lpstr>1. ホットプロファイルとは</vt:lpstr>
      <vt:lpstr>PowerPoint プレゼンテーション</vt:lpstr>
      <vt:lpstr>2. 導入の目的</vt:lpstr>
      <vt:lpstr>PowerPoint プレゼンテーション</vt:lpstr>
      <vt:lpstr>PowerPoint プレゼンテーション</vt:lpstr>
      <vt:lpstr>3. 利用方針</vt:lpstr>
      <vt:lpstr>PowerPoint プレゼンテーション</vt:lpstr>
      <vt:lpstr>4. 今後のスケジュール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上條 夏希</dc:creator>
  <cp:lastModifiedBy>上條 夏希</cp:lastModifiedBy>
  <cp:revision>25</cp:revision>
  <dcterms:created xsi:type="dcterms:W3CDTF">2019-11-25T05:56:31Z</dcterms:created>
  <dcterms:modified xsi:type="dcterms:W3CDTF">2020-10-21T08:24:07Z</dcterms:modified>
</cp:coreProperties>
</file>